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6" r:id="rId6"/>
    <p:sldMasterId id="2147483740" r:id="rId7"/>
    <p:sldMasterId id="2147483754" r:id="rId8"/>
    <p:sldMasterId id="2147483768" r:id="rId9"/>
    <p:sldMasterId id="2147483782" r:id="rId10"/>
    <p:sldMasterId id="2147483796" r:id="rId11"/>
  </p:sldMasterIdLst>
  <p:sldIdLst>
    <p:sldId id="260" r:id="rId12"/>
    <p:sldId id="261" r:id="rId13"/>
    <p:sldId id="262" r:id="rId14"/>
    <p:sldId id="263" r:id="rId15"/>
    <p:sldId id="264" r:id="rId16"/>
    <p:sldId id="266" r:id="rId17"/>
    <p:sldId id="265" r:id="rId18"/>
    <p:sldId id="259" r:id="rId19"/>
    <p:sldId id="258" r:id="rId20"/>
    <p:sldId id="257" r:id="rId21"/>
    <p:sldId id="269" r:id="rId22"/>
    <p:sldId id="270" r:id="rId23"/>
    <p:sldId id="271" r:id="rId24"/>
    <p:sldId id="272" r:id="rId25"/>
    <p:sldId id="273" r:id="rId26"/>
    <p:sldId id="267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09B67-C454-4521-A276-4D9D6FBD625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589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4539-B568-4888-9532-EC1DFE05121A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236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D47E-71D1-40DF-9CDE-72EB8A384F9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1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E6B3-964E-4273-89DD-36980F49B51C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4511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27AE-6159-4988-B22C-1C07393DAA2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7988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8AAE-628C-48F4-A266-66D6A28F14EB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5379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1881-6F12-4621-8E58-C4EB098CB144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9771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844D-C6D0-465D-A176-19EDDBAC026D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9250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73E7-B9FB-4388-B536-497634B884C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7424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8CE6-FE1C-461F-88AB-D5F3DC676CEF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2246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378C-3267-43D1-84CB-6BAC427FB121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3552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0DC1-9656-4C1C-B3A4-93F2DB3CE53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8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3ACAC-3352-4BE5-A75B-682498B3C7AC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513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69A7-E2D8-4EDF-B9A4-8B45C7AF1946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714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98E7-0EED-4404-89CF-6FE9267DDF8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0184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269B-76FB-4A05-B7C0-0506A2929012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1825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D47E-71D1-40DF-9CDE-72EB8A384F9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7557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E6B3-964E-4273-89DD-36980F49B51C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1429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27AE-6159-4988-B22C-1C07393DAA2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8419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8AAE-628C-48F4-A266-66D6A28F14EB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762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1881-6F12-4621-8E58-C4EB098CB144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9578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844D-C6D0-465D-A176-19EDDBAC026D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8938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73E7-B9FB-4388-B536-497634B884C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526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EF13D-EBC3-4774-B2DC-A8B6DA6AF3F6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6124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8CE6-FE1C-461F-88AB-D5F3DC676CEF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64936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378C-3267-43D1-84CB-6BAC427FB121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1045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0DC1-9656-4C1C-B3A4-93F2DB3CE53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9680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69A7-E2D8-4EDF-B9A4-8B45C7AF1946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1503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98E7-0EED-4404-89CF-6FE9267DDF8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1102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269B-76FB-4A05-B7C0-0506A2929012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3409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D47E-71D1-40DF-9CDE-72EB8A384F9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9519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E6B3-964E-4273-89DD-36980F49B51C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7907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27AE-6159-4988-B22C-1C07393DAA2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353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8AAE-628C-48F4-A266-66D6A28F14EB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60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09B67-C454-4521-A276-4D9D6FBD625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9702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1881-6F12-4621-8E58-C4EB098CB144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45145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844D-C6D0-465D-A176-19EDDBAC026D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8019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73E7-B9FB-4388-B536-497634B884C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8060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8CE6-FE1C-461F-88AB-D5F3DC676CEF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3595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378C-3267-43D1-84CB-6BAC427FB121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400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0DC1-9656-4C1C-B3A4-93F2DB3CE53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3549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69A7-E2D8-4EDF-B9A4-8B45C7AF1946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0194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98E7-0EED-4404-89CF-6FE9267DDF8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7997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269B-76FB-4A05-B7C0-0506A2929012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97003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D47E-71D1-40DF-9CDE-72EB8A384F9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380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5E021-10D8-4ADD-A321-2CB406A38DD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5338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83B8-2F82-41EB-BF28-B555C3ED96D0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0003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1526-047F-4334-AFB9-180D776D43FB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800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78ED-C070-4827-A2A5-15C56848B39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04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B531-E5B1-4936-9752-77A2C87DD5B8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635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D2DD-2FCE-42DB-AEB8-D04D093E4B03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29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5E021-10D8-4ADD-A321-2CB406A38DD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250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34EF-E4A2-4E24-A3DF-0C762627C591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703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CBE1-B8C1-4918-A323-8CBD5386E9A7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050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4539-B568-4888-9532-EC1DFE05121A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800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3ACAC-3352-4BE5-A75B-682498B3C7AC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532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EF13D-EBC3-4774-B2DC-A8B6DA6AF3F6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40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09B67-C454-4521-A276-4D9D6FBD625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185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5E021-10D8-4ADD-A321-2CB406A38DD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67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83B8-2F82-41EB-BF28-B555C3ED96D0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826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1526-047F-4334-AFB9-180D776D43FB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6520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78ED-C070-4827-A2A5-15C56848B39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7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83B8-2F82-41EB-BF28-B555C3ED96D0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224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B531-E5B1-4936-9752-77A2C87DD5B8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920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D2DD-2FCE-42DB-AEB8-D04D093E4B03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199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34EF-E4A2-4E24-A3DF-0C762627C591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073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CBE1-B8C1-4918-A323-8CBD5386E9A7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690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4539-B568-4888-9532-EC1DFE05121A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074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3ACAC-3352-4BE5-A75B-682498B3C7AC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66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EF13D-EBC3-4774-B2DC-A8B6DA6AF3F6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298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09B67-C454-4521-A276-4D9D6FBD625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2248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5E021-10D8-4ADD-A321-2CB406A38DD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458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83B8-2F82-41EB-BF28-B555C3ED96D0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5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1526-047F-4334-AFB9-180D776D43FB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1286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1526-047F-4334-AFB9-180D776D43FB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693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78ED-C070-4827-A2A5-15C56848B39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251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B531-E5B1-4936-9752-77A2C87DD5B8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852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D2DD-2FCE-42DB-AEB8-D04D093E4B03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906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34EF-E4A2-4E24-A3DF-0C762627C591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281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CBE1-B8C1-4918-A323-8CBD5386E9A7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081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4539-B568-4888-9532-EC1DFE05121A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4185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3ACAC-3352-4BE5-A75B-682498B3C7AC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8353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EF13D-EBC3-4774-B2DC-A8B6DA6AF3F6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205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E6B3-964E-4273-89DD-36980F49B51C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3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78ED-C070-4827-A2A5-15C56848B39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9384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27AE-6159-4988-B22C-1C07393DAA2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2545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8AAE-628C-48F4-A266-66D6A28F14EB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239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1881-6F12-4621-8E58-C4EB098CB144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188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844D-C6D0-465D-A176-19EDDBAC026D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327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73E7-B9FB-4388-B536-497634B884C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365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8CE6-FE1C-461F-88AB-D5F3DC676CEF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285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378C-3267-43D1-84CB-6BAC427FB121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5752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0DC1-9656-4C1C-B3A4-93F2DB3CE53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001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69A7-E2D8-4EDF-B9A4-8B45C7AF1946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8989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98E7-0EED-4404-89CF-6FE9267DDF8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97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B531-E5B1-4936-9752-77A2C87DD5B8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478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269B-76FB-4A05-B7C0-0506A2929012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55872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D47E-71D1-40DF-9CDE-72EB8A384F9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2236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E6B3-964E-4273-89DD-36980F49B51C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3725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27AE-6159-4988-B22C-1C07393DAA2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394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8AAE-628C-48F4-A266-66D6A28F14EB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3935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1881-6F12-4621-8E58-C4EB098CB144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2698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844D-C6D0-465D-A176-19EDDBAC026D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4123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73E7-B9FB-4388-B536-497634B884C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3646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8CE6-FE1C-461F-88AB-D5F3DC676CEF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314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378C-3267-43D1-84CB-6BAC427FB121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80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D2DD-2FCE-42DB-AEB8-D04D093E4B03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8763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0DC1-9656-4C1C-B3A4-93F2DB3CE53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7228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69A7-E2D8-4EDF-B9A4-8B45C7AF1946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349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98E7-0EED-4404-89CF-6FE9267DDF8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0137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269B-76FB-4A05-B7C0-0506A2929012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6957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D47E-71D1-40DF-9CDE-72EB8A384F9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3955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E6B3-964E-4273-89DD-36980F49B51C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4929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27AE-6159-4988-B22C-1C07393DAA2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0953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8AAE-628C-48F4-A266-66D6A28F14EB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6809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1881-6F12-4621-8E58-C4EB098CB144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2791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844D-C6D0-465D-A176-19EDDBAC026D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25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34EF-E4A2-4E24-A3DF-0C762627C591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6830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73E7-B9FB-4388-B536-497634B884C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9225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8CE6-FE1C-461F-88AB-D5F3DC676CEF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3020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378C-3267-43D1-84CB-6BAC427FB121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160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0DC1-9656-4C1C-B3A4-93F2DB3CE53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9285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69A7-E2D8-4EDF-B9A4-8B45C7AF1946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7212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98E7-0EED-4404-89CF-6FE9267DDF8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1931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269B-76FB-4A05-B7C0-0506A2929012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87369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D47E-71D1-40DF-9CDE-72EB8A384F9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7506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E6B3-964E-4273-89DD-36980F49B51C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2665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27AE-6159-4988-B22C-1C07393DAA2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6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CBE1-B8C1-4918-A323-8CBD5386E9A7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8809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8AAE-628C-48F4-A266-66D6A28F14EB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2859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1881-6F12-4621-8E58-C4EB098CB144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229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844D-C6D0-465D-A176-19EDDBAC026D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3535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73E7-B9FB-4388-B536-497634B884C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8077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8CE6-FE1C-461F-88AB-D5F3DC676CEF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9896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378C-3267-43D1-84CB-6BAC427FB121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129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0DC1-9656-4C1C-B3A4-93F2DB3CE535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7299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69A7-E2D8-4EDF-B9A4-8B45C7AF1946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2525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98E7-0EED-4404-89CF-6FE9267DDF8E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8791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269B-76FB-4A05-B7C0-0506A2929012}" type="slidenum">
              <a:rPr lang="ru-RU">
                <a:solidFill>
                  <a:srgbClr val="444D2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24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A5BFA-AEE1-4FBF-A2CB-1D9CFAE57F87}" type="slidenum">
              <a:rPr lang="ru-RU">
                <a:solidFill>
                  <a:srgbClr val="444D26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7519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5A1B9-2061-4807-ABC5-A872F798E7C8}" type="slidenum">
              <a:rPr lang="ru-RU">
                <a:solidFill>
                  <a:srgbClr val="444D26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7071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5A1B9-2061-4807-ABC5-A872F798E7C8}" type="slidenum">
              <a:rPr lang="ru-RU">
                <a:solidFill>
                  <a:srgbClr val="444D26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689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A5BFA-AEE1-4FBF-A2CB-1D9CFAE57F87}" type="slidenum">
              <a:rPr lang="ru-RU">
                <a:solidFill>
                  <a:srgbClr val="444D26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991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A5BFA-AEE1-4FBF-A2CB-1D9CFAE57F87}" type="slidenum">
              <a:rPr lang="ru-RU">
                <a:solidFill>
                  <a:srgbClr val="444D26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0151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A5BFA-AEE1-4FBF-A2CB-1D9CFAE57F87}" type="slidenum">
              <a:rPr lang="ru-RU">
                <a:solidFill>
                  <a:srgbClr val="444D26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2513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5A1B9-2061-4807-ABC5-A872F798E7C8}" type="slidenum">
              <a:rPr lang="ru-RU">
                <a:solidFill>
                  <a:srgbClr val="444D26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517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5A1B9-2061-4807-ABC5-A872F798E7C8}" type="slidenum">
              <a:rPr lang="ru-RU">
                <a:solidFill>
                  <a:srgbClr val="444D26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544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5A1B9-2061-4807-ABC5-A872F798E7C8}" type="slidenum">
              <a:rPr lang="ru-RU">
                <a:solidFill>
                  <a:srgbClr val="444D26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3533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5A1B9-2061-4807-ABC5-A872F798E7C8}" type="slidenum">
              <a:rPr lang="ru-RU">
                <a:solidFill>
                  <a:srgbClr val="444D26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8648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5A1B9-2061-4807-ABC5-A872F798E7C8}" type="slidenum">
              <a:rPr lang="ru-RU">
                <a:solidFill>
                  <a:srgbClr val="444D26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0567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16360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accent2"/>
                </a:solidFill>
              </a:rPr>
              <a:t/>
            </a:r>
            <a:br>
              <a:rPr lang="ru-RU" altLang="ru-RU" sz="2400" b="1" dirty="0" smtClean="0">
                <a:solidFill>
                  <a:schemeClr val="accent2"/>
                </a:solidFill>
              </a:rPr>
            </a:br>
            <a:r>
              <a:rPr lang="ru-RU" altLang="ru-RU" sz="2400" b="1" dirty="0" smtClean="0">
                <a:solidFill>
                  <a:schemeClr val="accent2"/>
                </a:solidFill>
              </a:rPr>
              <a:t/>
            </a:r>
            <a:br>
              <a:rPr lang="ru-RU" altLang="ru-RU" sz="2400" b="1" dirty="0" smtClean="0">
                <a:solidFill>
                  <a:schemeClr val="accent2"/>
                </a:solidFill>
              </a:rPr>
            </a:br>
            <a:r>
              <a:rPr lang="en-US" altLang="ru-RU" sz="2400" b="1" dirty="0" smtClean="0">
                <a:solidFill>
                  <a:schemeClr val="accent2"/>
                </a:solidFill>
              </a:rPr>
              <a:t/>
            </a:r>
            <a:br>
              <a:rPr lang="en-US" altLang="ru-RU" sz="2400" b="1" dirty="0" smtClean="0">
                <a:solidFill>
                  <a:schemeClr val="accent2"/>
                </a:solidFill>
              </a:rPr>
            </a:br>
            <a:r>
              <a:rPr lang="en-US" altLang="ru-RU" sz="2400" b="1" dirty="0">
                <a:solidFill>
                  <a:schemeClr val="accent2"/>
                </a:solidFill>
              </a:rPr>
              <a:t/>
            </a:r>
            <a:br>
              <a:rPr lang="en-US" altLang="ru-RU" sz="2400" b="1" dirty="0">
                <a:solidFill>
                  <a:schemeClr val="accent2"/>
                </a:solidFill>
              </a:rPr>
            </a:br>
            <a:r>
              <a:rPr lang="en-US" altLang="ru-RU" sz="2400" b="1" dirty="0" smtClean="0">
                <a:solidFill>
                  <a:schemeClr val="accent2"/>
                </a:solidFill>
              </a:rPr>
              <a:t/>
            </a:r>
            <a:br>
              <a:rPr lang="en-US" altLang="ru-RU" sz="2400" b="1" dirty="0" smtClean="0">
                <a:solidFill>
                  <a:schemeClr val="accent2"/>
                </a:solidFill>
              </a:rPr>
            </a:br>
            <a:r>
              <a:rPr lang="en-US" altLang="ru-RU" sz="2400" b="1" dirty="0">
                <a:solidFill>
                  <a:schemeClr val="accent2"/>
                </a:solidFill>
              </a:rPr>
              <a:t/>
            </a:r>
            <a:br>
              <a:rPr lang="en-US" altLang="ru-RU" sz="2400" b="1" dirty="0">
                <a:solidFill>
                  <a:schemeClr val="accent2"/>
                </a:solidFill>
              </a:rPr>
            </a:br>
            <a:r>
              <a:rPr lang="en-US" altLang="ru-RU" sz="2400" b="1" dirty="0" smtClean="0">
                <a:solidFill>
                  <a:schemeClr val="accent2"/>
                </a:solidFill>
              </a:rPr>
              <a:t/>
            </a:r>
            <a:br>
              <a:rPr lang="en-US" altLang="ru-RU" sz="2400" b="1" dirty="0" smtClean="0">
                <a:solidFill>
                  <a:schemeClr val="accent2"/>
                </a:solidFill>
              </a:rPr>
            </a:br>
            <a:r>
              <a:rPr lang="en-US" altLang="ru-RU" sz="2400" b="1" dirty="0" smtClean="0">
                <a:solidFill>
                  <a:schemeClr val="accent2"/>
                </a:solidFill>
              </a:rPr>
              <a:t/>
            </a:r>
            <a:br>
              <a:rPr lang="en-US" altLang="ru-RU" sz="2400" b="1" dirty="0" smtClean="0">
                <a:solidFill>
                  <a:schemeClr val="accent2"/>
                </a:solidFill>
              </a:rPr>
            </a:br>
            <a:r>
              <a:rPr lang="en-US" altLang="ru-RU" sz="2400" b="1" dirty="0">
                <a:solidFill>
                  <a:schemeClr val="accent2"/>
                </a:solidFill>
              </a:rPr>
              <a:t/>
            </a:r>
            <a:br>
              <a:rPr lang="en-US" altLang="ru-RU" sz="2400" b="1" dirty="0">
                <a:solidFill>
                  <a:schemeClr val="accent2"/>
                </a:solidFill>
              </a:rPr>
            </a:br>
            <a:r>
              <a:rPr lang="en-US" altLang="ru-RU" sz="2400" b="1" dirty="0" smtClean="0">
                <a:solidFill>
                  <a:schemeClr val="accent2"/>
                </a:solidFill>
              </a:rPr>
              <a:t/>
            </a:r>
            <a:br>
              <a:rPr lang="en-US" altLang="ru-RU" sz="2400" b="1" dirty="0" smtClean="0">
                <a:solidFill>
                  <a:schemeClr val="accent2"/>
                </a:solidFill>
              </a:rPr>
            </a:br>
            <a:r>
              <a:rPr lang="en-US" altLang="ru-RU" sz="2400" b="1" dirty="0">
                <a:solidFill>
                  <a:schemeClr val="accent2"/>
                </a:solidFill>
              </a:rPr>
              <a:t/>
            </a:r>
            <a:br>
              <a:rPr lang="en-US" altLang="ru-RU" sz="2400" b="1" dirty="0">
                <a:solidFill>
                  <a:schemeClr val="accent2"/>
                </a:solidFill>
              </a:rPr>
            </a:br>
            <a:r>
              <a:rPr lang="ru-RU" altLang="ru-RU" sz="2400" b="1" dirty="0" smtClean="0">
                <a:solidFill>
                  <a:schemeClr val="accent2"/>
                </a:solidFill>
              </a:rPr>
              <a:t>«Формирование гражданской идентичности средствами образовательной экспедиции </a:t>
            </a:r>
            <a:br>
              <a:rPr lang="ru-RU" altLang="ru-RU" sz="2400" b="1" dirty="0" smtClean="0">
                <a:solidFill>
                  <a:schemeClr val="accent2"/>
                </a:solidFill>
              </a:rPr>
            </a:br>
            <a:r>
              <a:rPr lang="ru-RU" altLang="ru-RU" sz="2400" b="1" dirty="0" smtClean="0">
                <a:solidFill>
                  <a:schemeClr val="accent2"/>
                </a:solidFill>
              </a:rPr>
              <a:t>(на примере программы «Живое краеведение»)</a:t>
            </a:r>
            <a:br>
              <a:rPr lang="ru-RU" altLang="ru-RU" sz="2400" b="1" dirty="0" smtClean="0">
                <a:solidFill>
                  <a:schemeClr val="accent2"/>
                </a:solidFill>
              </a:rPr>
            </a:br>
            <a:endParaRPr lang="ru-RU" altLang="ru-RU" sz="4600" dirty="0" smtClean="0"/>
          </a:p>
        </p:txBody>
      </p:sp>
      <p:pic>
        <p:nvPicPr>
          <p:cNvPr id="3075" name="Рисунок 3" descr="C:\Documents and Settings\IAntonova\Рабочий стол\Обложки Стандарты\koncep_dux-nrav_razvitiya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2219526"/>
            <a:ext cx="2016224" cy="283531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2" descr="D:\Олег\DCIM\school\DSC_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52998"/>
            <a:ext cx="1584176" cy="201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4988"/>
            <a:ext cx="1440160" cy="197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18" y="1988840"/>
            <a:ext cx="163143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Изображение 12 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21088"/>
            <a:ext cx="2673424" cy="195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11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914400"/>
          </a:xfrm>
        </p:spPr>
        <p:txBody>
          <a:bodyPr/>
          <a:lstStyle/>
          <a:p>
            <a:pPr eaLnBrk="1" hangingPunct="1"/>
            <a:r>
              <a:rPr lang="ru-RU" altLang="ru-RU" sz="4400" b="1" dirty="0" smtClean="0"/>
              <a:t/>
            </a:r>
            <a:br>
              <a:rPr lang="ru-RU" altLang="ru-RU" sz="4400" b="1" dirty="0" smtClean="0"/>
            </a:br>
            <a:r>
              <a:rPr lang="ru-RU" altLang="ru-RU" sz="4400" b="1" dirty="0" smtClean="0"/>
              <a:t/>
            </a:r>
            <a:br>
              <a:rPr lang="ru-RU" altLang="ru-RU" sz="4400" b="1" dirty="0" smtClean="0"/>
            </a:br>
            <a:r>
              <a:rPr lang="ru-RU" altLang="ru-RU" sz="4400" b="1" dirty="0" smtClean="0"/>
              <a:t/>
            </a:r>
            <a:br>
              <a:rPr lang="ru-RU" altLang="ru-RU" sz="4400" b="1" dirty="0" smtClean="0"/>
            </a:br>
            <a:r>
              <a:rPr lang="ru-RU" altLang="ru-RU" sz="4400" b="1" dirty="0" smtClean="0"/>
              <a:t/>
            </a:r>
            <a:br>
              <a:rPr lang="ru-RU" altLang="ru-RU" sz="4400" b="1" dirty="0" smtClean="0"/>
            </a:br>
            <a:r>
              <a:rPr lang="ru-RU" altLang="ru-RU" sz="4400" b="1" dirty="0" smtClean="0"/>
              <a:t/>
            </a:r>
            <a:br>
              <a:rPr lang="ru-RU" altLang="ru-RU" sz="4400" b="1" dirty="0" smtClean="0"/>
            </a:br>
            <a:r>
              <a:rPr lang="ru-RU" altLang="ru-RU" sz="4400" b="1" dirty="0" smtClean="0"/>
              <a:t/>
            </a:r>
            <a:br>
              <a:rPr lang="ru-RU" altLang="ru-RU" sz="4400" b="1" dirty="0" smtClean="0"/>
            </a:br>
            <a:r>
              <a:rPr lang="ru-RU" altLang="ru-RU" sz="4400" b="1" dirty="0" smtClean="0"/>
              <a:t/>
            </a:r>
            <a:br>
              <a:rPr lang="ru-RU" altLang="ru-RU" sz="4400" b="1" dirty="0" smtClean="0"/>
            </a:br>
            <a:r>
              <a:rPr lang="ru-RU" altLang="ru-RU" sz="4400" b="1" dirty="0" smtClean="0"/>
              <a:t> Долгосрочные проекты: </a:t>
            </a: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endParaRPr lang="ru-RU" altLang="ru-RU" sz="3200" b="1" dirty="0" smtClean="0"/>
          </a:p>
        </p:txBody>
      </p:sp>
      <p:sp>
        <p:nvSpPr>
          <p:cNvPr id="4915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5486400" cy="5562600"/>
          </a:xfrm>
        </p:spPr>
        <p:txBody>
          <a:bodyPr/>
          <a:lstStyle/>
          <a:p>
            <a:pPr>
              <a:defRPr/>
            </a:pPr>
            <a:r>
              <a:rPr lang="ru-RU" alt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Интеграционный проект «Библиотека и музей. Мир культуры»;</a:t>
            </a:r>
          </a:p>
          <a:p>
            <a:pPr>
              <a:defRPr/>
            </a:pPr>
            <a:r>
              <a:rPr lang="ru-RU" altLang="ru-RU" sz="1600" b="1" dirty="0" smtClean="0"/>
              <a:t>Всероссийский конкурс литературного творчества  «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Моя малая Родина»;</a:t>
            </a:r>
          </a:p>
          <a:p>
            <a:pPr>
              <a:defRPr/>
            </a:pPr>
            <a:r>
              <a:rPr lang="ru-RU" altLang="ru-RU" sz="1600" b="1" dirty="0" smtClean="0"/>
              <a:t>Всероссийский конкурс литературного творчества «Проба пера»</a:t>
            </a:r>
            <a:endParaRPr lang="ru-RU" altLang="ru-RU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alt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Литературные гостиные «</a:t>
            </a:r>
            <a:r>
              <a:rPr lang="ru-RU" altLang="ru-RU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Комаровские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чтения», «</a:t>
            </a:r>
            <a:r>
              <a:rPr lang="ru-RU" altLang="ru-RU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Еращенковские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чтения»,  поэтические встречи с Е. К. </a:t>
            </a:r>
            <a:r>
              <a:rPr lang="ru-RU" altLang="ru-RU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Коханом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А. Л. Князевым , В.Д. </a:t>
            </a:r>
            <a:r>
              <a:rPr lang="ru-RU" altLang="ru-RU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Василиненко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В. Захаровым  и другими писателями и поэтами-дальневосточниками</a:t>
            </a:r>
          </a:p>
          <a:p>
            <a:pPr>
              <a:defRPr/>
            </a:pPr>
            <a:r>
              <a:rPr lang="ru-RU" alt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Интеграционный проект  «Эстетическое воспитание учащихся средствами изобразительного и музыкального искусства»</a:t>
            </a:r>
          </a:p>
          <a:p>
            <a:pPr>
              <a:defRPr/>
            </a:pPr>
            <a:r>
              <a:rPr lang="ru-RU" altLang="ru-RU" sz="1600" b="1" dirty="0" smtClean="0"/>
              <a:t>Создание видеофильма «Литературный портрет Хабаровска»,</a:t>
            </a:r>
          </a:p>
          <a:p>
            <a:pPr>
              <a:defRPr/>
            </a:pPr>
            <a:r>
              <a:rPr lang="ru-RU" altLang="ru-RU" sz="1600" b="1" dirty="0" smtClean="0"/>
              <a:t>Исследовательские проекты «Поэтический Хабаровск», «Улицы Хабаровска рассказывают», «Я живу в Хабаровске», «Мой город»</a:t>
            </a:r>
          </a:p>
          <a:p>
            <a:pPr>
              <a:defRPr/>
            </a:pPr>
            <a:r>
              <a:rPr lang="ru-RU" altLang="ru-RU" sz="1600" b="1" dirty="0" smtClean="0"/>
              <a:t>Совместно с краеведческим музеем «Мой край родной – частица Родины большой». </a:t>
            </a:r>
          </a:p>
          <a:p>
            <a:pPr>
              <a:buFont typeface="Wingdings 2" pitchFamily="18" charset="2"/>
              <a:buNone/>
              <a:defRPr/>
            </a:pPr>
            <a:endParaRPr lang="ru-RU" altLang="ru-RU" sz="1600" b="1" dirty="0" smtClean="0"/>
          </a:p>
          <a:p>
            <a:pPr>
              <a:defRPr/>
            </a:pPr>
            <a:endParaRPr lang="ru-RU" altLang="ru-RU" sz="1600" b="1" dirty="0" smtClean="0"/>
          </a:p>
          <a:p>
            <a:pPr>
              <a:defRPr/>
            </a:pPr>
            <a:endParaRPr lang="ru-RU" altLang="ru-RU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altLang="ru-RU" sz="20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altLang="ru-RU" dirty="0" smtClean="0"/>
          </a:p>
        </p:txBody>
      </p:sp>
      <p:pic>
        <p:nvPicPr>
          <p:cNvPr id="22532" name="Picture 10" descr="P1010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743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1" descr="Изображение 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 descr="IMG_00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29200"/>
            <a:ext cx="274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89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мы это делаем?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Идея: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«Если человек не любит старые дома, старые  улицы, - значит,  у него нет любви к своему городу. Если  человек  равнодушен к памятникам  истории своей страны, -  значит,  он равнодушен к своей стране…»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Д. С. Лихачев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3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План по подготовке и реализации идеи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изучить творчество поэтов, </a:t>
            </a:r>
            <a:r>
              <a:rPr lang="ru-RU" sz="2400" b="1" dirty="0" smtClean="0"/>
              <a:t>писателей </a:t>
            </a:r>
            <a:r>
              <a:rPr lang="ru-RU" sz="2400" b="1" dirty="0"/>
              <a:t>дальневосточников, </a:t>
            </a:r>
            <a:endParaRPr lang="ru-RU" sz="2400" b="1" dirty="0" smtClean="0"/>
          </a:p>
          <a:p>
            <a:r>
              <a:rPr lang="ru-RU" sz="2400" b="1" dirty="0" smtClean="0"/>
              <a:t>историю </a:t>
            </a:r>
            <a:r>
              <a:rPr lang="ru-RU" sz="2400" b="1" dirty="0"/>
              <a:t>улиц, памятников</a:t>
            </a:r>
            <a:r>
              <a:rPr lang="ru-RU" sz="2400" b="1" dirty="0" smtClean="0"/>
              <a:t>, города. Связанных с литературной жизнью Хабаровска,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составить план изучения краеведческой </a:t>
            </a:r>
            <a:r>
              <a:rPr lang="ru-RU" sz="2400" b="1" dirty="0" smtClean="0"/>
              <a:t>литературы и </a:t>
            </a:r>
            <a:r>
              <a:rPr lang="ru-RU" sz="2400" b="1" dirty="0"/>
              <a:t>прочитать её, </a:t>
            </a:r>
            <a:endParaRPr lang="ru-RU" sz="2400" b="1" dirty="0" smtClean="0"/>
          </a:p>
          <a:p>
            <a:r>
              <a:rPr lang="ru-RU" sz="2400" b="1" dirty="0" smtClean="0"/>
              <a:t>посетить экскурсии по городу,  в музеи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r>
              <a:rPr lang="ru-RU" sz="2400" b="1" dirty="0" smtClean="0"/>
              <a:t>библиотечные занятия,</a:t>
            </a:r>
          </a:p>
          <a:p>
            <a:r>
              <a:rPr lang="ru-RU" sz="2400" b="1" dirty="0" smtClean="0"/>
              <a:t>исследовать </a:t>
            </a:r>
            <a:r>
              <a:rPr lang="ru-RU" sz="2400" b="1" dirty="0" err="1" smtClean="0"/>
              <a:t>интернет-ресурсы</a:t>
            </a:r>
            <a:r>
              <a:rPr lang="ru-RU" sz="2400" b="1" dirty="0" smtClean="0"/>
              <a:t>, </a:t>
            </a:r>
          </a:p>
          <a:p>
            <a:r>
              <a:rPr lang="ru-RU" sz="2400" b="1" dirty="0" smtClean="0"/>
              <a:t>провести </a:t>
            </a:r>
            <a:r>
              <a:rPr lang="ru-RU" sz="2400" b="1" dirty="0"/>
              <a:t>встречи с интересными </a:t>
            </a:r>
            <a:r>
              <a:rPr lang="ru-RU" sz="2400" b="1" dirty="0" smtClean="0"/>
              <a:t>людьми, </a:t>
            </a:r>
          </a:p>
          <a:p>
            <a:r>
              <a:rPr lang="ru-RU" sz="2400" b="1" dirty="0" smtClean="0"/>
              <a:t>литературные </a:t>
            </a:r>
            <a:r>
              <a:rPr lang="ru-RU" sz="2400" b="1" dirty="0"/>
              <a:t>гостиные.  </a:t>
            </a:r>
          </a:p>
        </p:txBody>
      </p:sp>
    </p:spTree>
    <p:extLst>
      <p:ext uri="{BB962C8B-B14F-4D97-AF65-F5344CB8AC3E}">
        <p14:creationId xmlns="" xmlns:p14="http://schemas.microsoft.com/office/powerpoint/2010/main" val="32524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ea typeface="Calibri"/>
              </a:rPr>
              <a:t>П</a:t>
            </a:r>
            <a:r>
              <a:rPr lang="ru-RU" sz="4000" b="1" dirty="0" smtClean="0">
                <a:effectLst/>
                <a:ea typeface="Calibri"/>
              </a:rPr>
              <a:t>лан реализации идеи образовательной экспедиции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Л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итературная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выставка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в краеведческом музее «Пять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талантливых имён»,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занятия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 базе краевой детской библиотеки,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интервью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 жителей города на улицах, названных именами писателей, поэтов дальневосточников,  города Хабаровска,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фильмики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презентации об улицах города,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рефераты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карта экскурсии,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сценарии фильма-экскурсии,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пешеходных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 автобусных экскурсий,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сценарии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литературных гостиных, театрализованных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представлений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фильм-экскурсия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40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О</a:t>
            </a:r>
            <a:r>
              <a:rPr lang="ru-RU" sz="4000" dirty="0" smtClean="0"/>
              <a:t>формление итогов и </a:t>
            </a:r>
            <a:r>
              <a:rPr lang="ru-RU" sz="4000" dirty="0"/>
              <a:t>результатов </a:t>
            </a:r>
            <a:r>
              <a:rPr lang="ru-RU" sz="4000" dirty="0" smtClean="0"/>
              <a:t>экспедиции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сценарий фильма по отобранному материалу,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нарезаются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кадры,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идет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озвучивание фильма, 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монтаж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8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/>
              <a:t>Р</a:t>
            </a:r>
            <a:r>
              <a:rPr lang="ru-RU" sz="5400" b="1" dirty="0" smtClean="0"/>
              <a:t>ефлексия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/>
              <a:t>- Что дала вам работа над проектом?</a:t>
            </a:r>
          </a:p>
          <a:p>
            <a:r>
              <a:rPr lang="ru-RU" sz="4400" b="1" dirty="0"/>
              <a:t>- Что показалось вам наиболее интересным?</a:t>
            </a:r>
          </a:p>
          <a:p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1945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2200672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Практикум</a:t>
            </a:r>
            <a:b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</a:rPr>
              <a:t>10 минут</a:t>
            </a: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ru-RU" altLang="ru-RU" sz="40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4183538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Идея                  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План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по подготовке                  План                  Рефлексия      Оформление</a:t>
            </a:r>
            <a:b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экспедиции    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и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реализации  идеи       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реализации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идеи                            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итогов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                                                                                                                                 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     экспедиции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endParaRPr lang="ru-RU" alt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23528" y="4365104"/>
            <a:ext cx="864096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8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9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Распространение опыта </a:t>
            </a:r>
          </a:p>
        </p:txBody>
      </p:sp>
      <p:sp>
        <p:nvSpPr>
          <p:cNvPr id="409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100" name="Picture 4" descr="E:\курсовой зачет\свид е н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820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26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6200" cy="1295400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/>
              <a:t> </a:t>
            </a:r>
            <a:r>
              <a:rPr lang="ru-RU" altLang="ru-RU" sz="3600" b="1" dirty="0" smtClean="0"/>
              <a:t>Актуальность программы</a:t>
            </a:r>
            <a:br>
              <a:rPr lang="ru-RU" altLang="ru-RU" sz="3600" b="1" dirty="0" smtClean="0"/>
            </a:br>
            <a:endParaRPr lang="ru-RU" altLang="ru-RU" sz="3600" b="1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5791200" cy="5181600"/>
          </a:xfrm>
        </p:spPr>
        <p:txBody>
          <a:bodyPr/>
          <a:lstStyle/>
          <a:p>
            <a:pPr algn="just" eaLnBrk="1" hangingPunct="1"/>
            <a:r>
              <a:rPr lang="ru-RU" altLang="ru-RU" sz="2800" b="1" smtClean="0"/>
              <a:t> </a:t>
            </a:r>
            <a:r>
              <a:rPr lang="ru-RU" altLang="ru-RU" sz="2400" b="1" smtClean="0"/>
              <a:t>«Я прошу Правительство подготовить программу полноценного развития в школе воспитательной компоненты. В первую очередь она должна быть современной. Мы должны не просто уверенно развиваться, но и сохранить свою национальную и духовную идентичность, не растерять себя как нация. Быть и оставаться Россией».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altLang="ru-RU" sz="2400" b="1" smtClean="0"/>
              <a:t>В. В Путин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altLang="ru-RU" sz="2400" b="1" smtClean="0"/>
              <a:t>Ежегодное послание Федеральному собранию.  </a:t>
            </a:r>
            <a:endParaRPr lang="ru-RU" altLang="ru-RU" sz="2400" smtClean="0"/>
          </a:p>
          <a:p>
            <a:pPr eaLnBrk="1" hangingPunct="1"/>
            <a:endParaRPr lang="ru-RU" altLang="ru-RU" sz="2800" b="1" smtClean="0"/>
          </a:p>
        </p:txBody>
      </p:sp>
      <p:pic>
        <p:nvPicPr>
          <p:cNvPr id="7172" name="Picture 6" descr="http://ts4.mm.bing.net/th?&amp;id=HN.608017277307323974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775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5562600" cy="1371600"/>
          </a:xfrm>
        </p:spPr>
        <p:txBody>
          <a:bodyPr/>
          <a:lstStyle/>
          <a:p>
            <a:pPr algn="ctr" eaLnBrk="1" hangingPunct="1"/>
            <a:r>
              <a:rPr lang="ru-RU" altLang="ru-RU" sz="4400" b="1" smtClean="0"/>
              <a:t/>
            </a:r>
            <a:br>
              <a:rPr lang="ru-RU" altLang="ru-RU" sz="4400" b="1" smtClean="0"/>
            </a:br>
            <a:r>
              <a:rPr lang="ru-RU" altLang="ru-RU" sz="4400" b="1" smtClean="0"/>
              <a:t/>
            </a:r>
            <a:br>
              <a:rPr lang="ru-RU" altLang="ru-RU" sz="4400" b="1" smtClean="0"/>
            </a:br>
            <a:r>
              <a:rPr lang="ru-RU" altLang="ru-RU" sz="4400" b="1" smtClean="0"/>
              <a:t/>
            </a:r>
            <a:br>
              <a:rPr lang="ru-RU" altLang="ru-RU" sz="4400" b="1" smtClean="0"/>
            </a:br>
            <a:r>
              <a:rPr lang="ru-RU" altLang="ru-RU" sz="4400" b="1" smtClean="0"/>
              <a:t/>
            </a:r>
            <a:br>
              <a:rPr lang="ru-RU" altLang="ru-RU" sz="4400" b="1" smtClean="0"/>
            </a:br>
            <a:r>
              <a:rPr lang="ru-RU" altLang="ru-RU" sz="4400" b="1" smtClean="0"/>
              <a:t/>
            </a:r>
            <a:br>
              <a:rPr lang="ru-RU" altLang="ru-RU" sz="4400" b="1" smtClean="0"/>
            </a:br>
            <a:r>
              <a:rPr lang="ru-RU" altLang="ru-RU" sz="4400" b="1" smtClean="0"/>
              <a:t/>
            </a:r>
            <a:br>
              <a:rPr lang="ru-RU" altLang="ru-RU" sz="4400" b="1" smtClean="0"/>
            </a:br>
            <a:r>
              <a:rPr lang="ru-RU" altLang="ru-RU" sz="4400" b="1" smtClean="0"/>
              <a:t>Документы</a:t>
            </a:r>
            <a:r>
              <a:rPr lang="ru-RU" altLang="ru-RU" sz="4400" smtClean="0"/>
              <a:t/>
            </a:r>
            <a:br>
              <a:rPr lang="ru-RU" altLang="ru-RU" sz="4400" smtClean="0"/>
            </a:br>
            <a:endParaRPr lang="ru-RU" altLang="ru-RU" sz="4400" b="1" smtClean="0"/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7924800" cy="4419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dirty="0" smtClean="0"/>
              <a:t>ФГОС.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Концепция духовно-нравственного развития и воспитания личности гражданина России.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Духовно-нравственное развитие жителей города Хабаровска на период 2010-2014 г.г.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Целевая программа «Патриотическое воспитание гражданина РФ на период  2011-2015 г.г. (от 05.10.2010г.).</a:t>
            </a:r>
          </a:p>
          <a:p>
            <a:pPr>
              <a:defRPr/>
            </a:pPr>
            <a:r>
              <a:rPr lang="ru-RU" b="1" dirty="0" smtClean="0"/>
              <a:t>Ежегодное Послание Президента РФ Федеральному собранию (12.12.2012г.).</a:t>
            </a:r>
          </a:p>
          <a:p>
            <a:pPr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Программа </a:t>
            </a:r>
            <a:r>
              <a:rPr lang="ru-RU" sz="2800" b="1" dirty="0">
                <a:solidFill>
                  <a:prstClr val="black"/>
                </a:solidFill>
              </a:rPr>
              <a:t>по дальневосточной литературе </a:t>
            </a:r>
            <a:r>
              <a:rPr lang="ru-RU" sz="2800" b="1" dirty="0" smtClean="0">
                <a:solidFill>
                  <a:prstClr val="black"/>
                </a:solidFill>
              </a:rPr>
              <a:t> под редакцией Г</a:t>
            </a:r>
            <a:r>
              <a:rPr lang="ru-RU" sz="2800" b="1" dirty="0">
                <a:solidFill>
                  <a:prstClr val="black"/>
                </a:solidFill>
              </a:rPr>
              <a:t>. В. </a:t>
            </a:r>
            <a:r>
              <a:rPr lang="ru-RU" sz="2800" b="1" dirty="0" smtClean="0">
                <a:solidFill>
                  <a:prstClr val="black"/>
                </a:solidFill>
              </a:rPr>
              <a:t>Гузенко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(1994г</a:t>
            </a:r>
            <a:r>
              <a:rPr lang="ru-RU" sz="2400" b="1" dirty="0">
                <a:solidFill>
                  <a:prstClr val="black"/>
                </a:solidFill>
              </a:rPr>
              <a:t>., 1996, </a:t>
            </a:r>
            <a:r>
              <a:rPr lang="ru-RU" sz="2400" b="1" dirty="0" smtClean="0">
                <a:solidFill>
                  <a:prstClr val="black"/>
                </a:solidFill>
              </a:rPr>
              <a:t>1998г)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</p:txBody>
      </p:sp>
      <p:pic>
        <p:nvPicPr>
          <p:cNvPr id="5124" name="Рисунок 3" descr="C:\Documents and Settings\IAntonova\Рабочий стол\Обложки Стандарты\koncep_dux-nrav_razviti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228600"/>
            <a:ext cx="1219200" cy="17938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627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algn="ctr"/>
            <a:r>
              <a:rPr lang="ru-RU" altLang="ru-RU" smtClean="0"/>
              <a:t>Задачи: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algn="just">
              <a:lnSpc>
                <a:spcPct val="115000"/>
              </a:lnSpc>
              <a:buNone/>
            </a:pPr>
            <a:r>
              <a:rPr lang="ru-RU" altLang="ru-RU" sz="3200" b="1" dirty="0" smtClean="0">
                <a:cs typeface="Times New Roman" pitchFamily="18" charset="0"/>
              </a:rPr>
              <a:t>Личностные: </a:t>
            </a:r>
          </a:p>
          <a:p>
            <a:pPr algn="just">
              <a:lnSpc>
                <a:spcPct val="115000"/>
              </a:lnSpc>
            </a:pPr>
            <a:r>
              <a:rPr lang="ru-RU" alt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формировать</a:t>
            </a: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cs typeface="Times New Roman" pitchFamily="18" charset="0"/>
              </a:rPr>
              <a:t>мотивацию школьников к процессу изучения дальневосточной литературы,</a:t>
            </a:r>
          </a:p>
          <a:p>
            <a:pPr algn="just">
              <a:lnSpc>
                <a:spcPct val="115000"/>
              </a:lnSpc>
            </a:pPr>
            <a:r>
              <a:rPr lang="ru-RU" altLang="ru-RU" sz="2000" b="1" dirty="0" smtClean="0">
                <a:cs typeface="Times New Roman" pitchFamily="18" charset="0"/>
              </a:rPr>
              <a:t> понимание значимости дальневосточной литературы как части национальной и мировой культуры; </a:t>
            </a:r>
          </a:p>
          <a:p>
            <a:pPr algn="just">
              <a:lnSpc>
                <a:spcPct val="115000"/>
              </a:lnSpc>
            </a:pPr>
            <a:r>
              <a:rPr lang="ru-RU" altLang="ru-RU" sz="2000" b="1" dirty="0" smtClean="0">
                <a:cs typeface="Times New Roman" pitchFamily="18" charset="0"/>
              </a:rPr>
              <a:t>уважительное отношение к литературе народов многонациональной России;  </a:t>
            </a:r>
          </a:p>
          <a:p>
            <a:pPr algn="just">
              <a:lnSpc>
                <a:spcPct val="115000"/>
              </a:lnSpc>
            </a:pPr>
            <a:r>
              <a:rPr lang="ru-RU" altLang="ru-RU" sz="2000" b="1" dirty="0" smtClean="0">
                <a:cs typeface="Times New Roman" pitchFamily="18" charset="0"/>
              </a:rPr>
              <a:t>бережное отношение к традициям, к прошлому, настоящему и будущему своего края, страны; основы гражданской идентичности; </a:t>
            </a:r>
          </a:p>
          <a:p>
            <a:pPr algn="just">
              <a:lnSpc>
                <a:spcPct val="115000"/>
              </a:lnSpc>
            </a:pPr>
            <a:r>
              <a:rPr lang="ru-RU" altLang="ru-RU" sz="2000" b="1" dirty="0" smtClean="0">
                <a:cs typeface="Times New Roman" pitchFamily="18" charset="0"/>
              </a:rPr>
              <a:t>развивать эстетические чувства на основе знакомства с культурой Хабаровского края и чувства сопричастности;</a:t>
            </a:r>
            <a:endParaRPr lang="ru-RU" alt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000" b="1" dirty="0" smtClean="0">
                <a:cs typeface="Times New Roman" pitchFamily="18" charset="0"/>
              </a:rPr>
              <a:t> морально </a:t>
            </a:r>
            <a:r>
              <a:rPr lang="ru-RU" altLang="ru-RU" sz="2000" b="1" dirty="0" err="1" smtClean="0">
                <a:cs typeface="Times New Roman" pitchFamily="18" charset="0"/>
              </a:rPr>
              <a:t>морально</a:t>
            </a:r>
            <a:r>
              <a:rPr lang="ru-RU" altLang="ru-RU" sz="2000" b="1" dirty="0" smtClean="0">
                <a:cs typeface="Times New Roman" pitchFamily="18" charset="0"/>
              </a:rPr>
              <a:t> – этические представления, основанные на добре и уважении</a:t>
            </a:r>
            <a:endParaRPr lang="ru-RU" altLang="ru-RU" sz="1600" b="1" dirty="0" smtClean="0">
              <a:latin typeface="Calibri" pitchFamily="34" charset="0"/>
              <a:cs typeface="Times New Roman" pitchFamily="18" charset="0"/>
            </a:endParaRPr>
          </a:p>
          <a:p>
            <a:endParaRPr lang="ru-RU" alt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1816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algn="ctr"/>
            <a:r>
              <a:rPr lang="ru-RU" altLang="ru-RU" smtClean="0"/>
              <a:t>Метапредметные: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pPr>
              <a:lnSpc>
                <a:spcPct val="115000"/>
              </a:lnSpc>
              <a:buNone/>
            </a:pPr>
            <a:r>
              <a:rPr lang="ru-RU" altLang="ru-RU" sz="2400" b="1" dirty="0" smtClean="0">
                <a:cs typeface="Times New Roman" pitchFamily="18" charset="0"/>
              </a:rPr>
              <a:t>формировать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  <a:cs typeface="Times New Roman" pitchFamily="18" charset="0"/>
              </a:rPr>
              <a:t>умения</a:t>
            </a:r>
            <a:endParaRPr lang="ru-RU" altLang="ru-RU" sz="2400" b="1" dirty="0" smtClean="0"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1800" b="1" dirty="0" smtClean="0">
                <a:cs typeface="Times New Roman" pitchFamily="18" charset="0"/>
              </a:rPr>
              <a:t>использовать различные способы поиска материала в соответствии с коммуникативными и познавательными задачами и технологиями предмета; </a:t>
            </a:r>
          </a:p>
          <a:p>
            <a:pPr algn="just">
              <a:lnSpc>
                <a:spcPct val="115000"/>
              </a:lnSpc>
            </a:pPr>
            <a:r>
              <a:rPr lang="ru-RU" altLang="ru-RU" sz="1800" b="1" dirty="0" smtClean="0">
                <a:cs typeface="Times New Roman" pitchFamily="18" charset="0"/>
              </a:rPr>
              <a:t>черпать информацию, получать эстетическое наслаждение общением с живой природой родного края; </a:t>
            </a:r>
          </a:p>
          <a:p>
            <a:pPr algn="just">
              <a:lnSpc>
                <a:spcPct val="115000"/>
              </a:lnSpc>
            </a:pPr>
            <a:r>
              <a:rPr lang="ru-RU" altLang="ru-RU" sz="1800" b="1" dirty="0" smtClean="0">
                <a:cs typeface="Times New Roman" pitchFamily="18" charset="0"/>
              </a:rPr>
              <a:t>умения  по освоению способов решения поисковых и творческих задач, работая  с региональной литературой; </a:t>
            </a:r>
          </a:p>
          <a:p>
            <a:pPr algn="just">
              <a:lnSpc>
                <a:spcPct val="115000"/>
              </a:lnSpc>
            </a:pPr>
            <a:r>
              <a:rPr lang="ru-RU" altLang="ru-RU" sz="1800" b="1" dirty="0" smtClean="0">
                <a:cs typeface="Times New Roman" pitchFamily="18" charset="0"/>
              </a:rPr>
              <a:t> умения исследовательской деятельности; </a:t>
            </a:r>
          </a:p>
          <a:p>
            <a:pPr algn="just">
              <a:lnSpc>
                <a:spcPct val="115000"/>
              </a:lnSpc>
            </a:pPr>
            <a:r>
              <a:rPr lang="ru-RU" altLang="ru-RU" sz="1800" b="1" dirty="0" smtClean="0">
                <a:cs typeface="Times New Roman" pitchFamily="18" charset="0"/>
              </a:rPr>
              <a:t> коммуникативные умения для решения коммуникативных и познавательных задач; умения сотрудничать для решения коллективной поисковой или творческой задачи;</a:t>
            </a:r>
            <a:endParaRPr lang="ru-RU" altLang="ru-RU" sz="1800" b="1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1800" b="1" dirty="0" smtClean="0">
                <a:cs typeface="Times New Roman" pitchFamily="18" charset="0"/>
              </a:rPr>
              <a:t>осознанно строить речевое высказывание  в соответствии с задачами коммуникации  и составлять тексты в устной и письменной формах; </a:t>
            </a:r>
          </a:p>
          <a:p>
            <a:pPr algn="just">
              <a:lnSpc>
                <a:spcPct val="115000"/>
              </a:lnSpc>
            </a:pPr>
            <a:r>
              <a:rPr lang="ru-RU" altLang="ru-RU" sz="1800" b="1" dirty="0" smtClean="0">
                <a:cs typeface="Times New Roman" pitchFamily="18" charset="0"/>
              </a:rPr>
              <a:t>готовить полученные материалы к публикации; к защите; </a:t>
            </a:r>
          </a:p>
          <a:p>
            <a:pPr algn="just">
              <a:lnSpc>
                <a:spcPct val="115000"/>
              </a:lnSpc>
            </a:pPr>
            <a:r>
              <a:rPr lang="ru-RU" altLang="ru-RU" sz="1800" b="1" dirty="0" smtClean="0">
                <a:cs typeface="Times New Roman" pitchFamily="18" charset="0"/>
              </a:rPr>
              <a:t>совершенствовать владение логическими действиями</a:t>
            </a:r>
          </a:p>
          <a:p>
            <a:r>
              <a:rPr lang="ru-RU" altLang="ru-RU" sz="16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0090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7938"/>
            <a:ext cx="8229600" cy="677862"/>
          </a:xfrm>
        </p:spPr>
        <p:txBody>
          <a:bodyPr lIns="91440" rIns="91440" bIns="4572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Как мы это делаем?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Ресурсы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439" y="364331"/>
            <a:ext cx="8569325" cy="2014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FFFFCC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2000" b="1" dirty="0">
              <a:solidFill>
                <a:srgbClr val="FFFFCC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endParaRPr lang="ru-RU" dirty="0">
              <a:solidFill>
                <a:srgbClr val="FFFFFF"/>
              </a:solidFill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endParaRPr lang="ru-RU" dirty="0">
              <a:solidFill>
                <a:srgbClr val="FFFFFF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1600" dirty="0">
              <a:solidFill>
                <a:srgbClr val="FFFFFF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457200" y="3200400"/>
            <a:ext cx="8305800" cy="3200400"/>
          </a:xfrm>
          <a:prstGeom prst="rect">
            <a:avLst/>
          </a:prstGeom>
          <a:solidFill>
            <a:schemeClr val="bg2"/>
          </a:solidFill>
          <a:ln w="254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rgbClr val="720000"/>
                </a:solidFill>
              </a:rPr>
              <a:t>этнические</a:t>
            </a:r>
            <a:r>
              <a:rPr lang="ru-RU" sz="2800" dirty="0">
                <a:solidFill>
                  <a:srgbClr val="720000"/>
                </a:solidFill>
              </a:rPr>
              <a:t> (живые встречи с писателями, поэтами-земляками, экскурсии в музеи и библиотеки города)</a:t>
            </a:r>
            <a:r>
              <a:rPr lang="en-US" sz="2800" dirty="0">
                <a:solidFill>
                  <a:srgbClr val="720000"/>
                </a:solidFill>
              </a:rPr>
              <a:t>;</a:t>
            </a:r>
            <a:endParaRPr lang="ru-RU" sz="2800" dirty="0">
              <a:solidFill>
                <a:srgbClr val="72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rgbClr val="720000"/>
                </a:solidFill>
              </a:rPr>
              <a:t>культурные </a:t>
            </a:r>
            <a:r>
              <a:rPr lang="ru-RU" sz="2800" dirty="0">
                <a:solidFill>
                  <a:srgbClr val="720000"/>
                </a:solidFill>
              </a:rPr>
              <a:t>(спектакли, фильмы, театры, кинотеатры, музеи)</a:t>
            </a:r>
            <a:r>
              <a:rPr lang="en-US" sz="2800" dirty="0">
                <a:solidFill>
                  <a:srgbClr val="720000"/>
                </a:solidFill>
              </a:rPr>
              <a:t>;</a:t>
            </a:r>
            <a:endParaRPr lang="ru-RU" sz="2800" dirty="0">
              <a:solidFill>
                <a:srgbClr val="72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rgbClr val="720000"/>
                </a:solidFill>
              </a:rPr>
              <a:t>экологические</a:t>
            </a:r>
            <a:r>
              <a:rPr lang="en-US" sz="2800" dirty="0">
                <a:solidFill>
                  <a:srgbClr val="720000"/>
                </a:solidFill>
              </a:rPr>
              <a:t>;</a:t>
            </a:r>
            <a:endParaRPr lang="ru-RU" sz="2800" dirty="0">
              <a:solidFill>
                <a:srgbClr val="72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rgbClr val="720000"/>
                </a:solidFill>
              </a:rPr>
              <a:t>природные </a:t>
            </a:r>
            <a:r>
              <a:rPr lang="ru-RU" sz="2800" dirty="0">
                <a:solidFill>
                  <a:srgbClr val="720000"/>
                </a:solidFill>
              </a:rPr>
              <a:t>(походы по родному краю).</a:t>
            </a:r>
          </a:p>
        </p:txBody>
      </p:sp>
      <p:pic>
        <p:nvPicPr>
          <p:cNvPr id="13317" name="Picture 14" descr="DSC_00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5" descr="DSC_0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6" descr="Изображение 12 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" descr="Изображение 12 0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6" descr="Изображение 12 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41438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90722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500063"/>
            <a:ext cx="7772400" cy="874712"/>
          </a:xfrm>
        </p:spPr>
        <p:txBody>
          <a:bodyPr/>
          <a:lstStyle/>
          <a:p>
            <a:pPr eaLnBrk="1" hangingPunct="1"/>
            <a:r>
              <a:rPr lang="ru-RU" altLang="ru-RU" sz="1800" b="1" smtClean="0"/>
              <a:t>СИСТЕМА РАБОТЫ ПО ПАТРИОТИЧЕСКОМУ ВОСПИТАНИЮ И ГРАЖДАНСКОМУ СТАНОВЛЕНИЮ ЛИЧНОСТИ </a:t>
            </a:r>
            <a:br>
              <a:rPr lang="ru-RU" altLang="ru-RU" sz="1800" b="1" smtClean="0"/>
            </a:br>
            <a:r>
              <a:rPr lang="ru-RU" altLang="ru-RU" sz="1800" b="1" smtClean="0"/>
              <a:t>ФАКУЛЬТАТИВНОГО КУРСА «ЖИВОЕ КРАЕВЕДЕНИЕ»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75" y="3143250"/>
            <a:ext cx="2217738" cy="11811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  <a:effectLst>
            <a:outerShdw dist="53882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000125" y="1857375"/>
            <a:ext cx="1122363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b="1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prstClr val="black"/>
                </a:solidFill>
                <a:latin typeface="Arial" charset="0"/>
              </a:rPr>
              <a:t>Клуб «Сверстни-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prstClr val="black"/>
                </a:solidFill>
                <a:latin typeface="Arial" charset="0"/>
              </a:rPr>
              <a:t>ки»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86000" y="1857375"/>
            <a:ext cx="1219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Редакция детского журнала  «Расти с Хабаровском»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563938" y="1844675"/>
            <a:ext cx="1160462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b="1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Писательская организация г. Хабаровска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876800" y="1752600"/>
            <a:ext cx="1600200" cy="1050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СЛУЖБА «МИЛОСЕР-ДИЕ», городская  организация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 участников Вов, Дом ветеранов г. Хабаровска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516688" y="1844675"/>
            <a:ext cx="11430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Общество инвалидов «Интеграция»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7740650" y="1844675"/>
            <a:ext cx="1150938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Arial" charset="0"/>
              </a:rPr>
              <a:t>СЛУЖБА ЗАБОТЫ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Arial" charset="0"/>
              </a:rPr>
              <a:t>О ПРИРОДЕ РОДИНЫ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000125" y="3071813"/>
            <a:ext cx="1247775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prstClr val="black"/>
                </a:solidFill>
                <a:latin typeface="Arial" charset="0"/>
              </a:rPr>
              <a:t>Краеведчес -кий музей имени Гродекова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000125" y="4143375"/>
            <a:ext cx="1319213" cy="92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ОБЪЕДИНЕНИЕ ЮНЫХ ДРУЗЕЙ РОССИЙСКОЙ АРМИИ (в.ч. 2665 г. Хабаровска)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57200" y="5214938"/>
            <a:ext cx="1471613" cy="1033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СОЮЗ </a:t>
            </a:r>
            <a:endParaRPr lang="en-US" altLang="ru-RU" sz="1000" b="1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ТВОРЧЕСКИХ </a:t>
            </a:r>
            <a:endParaRPr lang="en-US" altLang="ru-RU" sz="1000" b="1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СИЛ:музыкальная школа №4г. Хабаровска, ансамбль «Улыбка»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057400" y="5257800"/>
            <a:ext cx="1295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Дальневосточ-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ный художественный музей г. Хабаровска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3492500" y="5229225"/>
            <a:ext cx="118745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Международ-ная интернет  - олимпиада «Эрудиты планеты»</a:t>
            </a:r>
            <a:endParaRPr lang="ru-RU" altLang="ru-RU" sz="24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800600" y="5257800"/>
            <a:ext cx="11049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Музей боевой славы моряков – амурцев г. Хабаровска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6072188" y="5214938"/>
            <a:ext cx="1131887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Музей истории КДВО,Музейистории г. Хабаровска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7451725" y="5229225"/>
            <a:ext cx="1335088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КЛУБ ОЧНО-ЗАОЧНЫХ ПУТЕШЕСТВИЙ «Мой край», «Мой город»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7308850" y="4149725"/>
            <a:ext cx="1406525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Детская краевая библиотека имени Наволочкина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7308850" y="3068638"/>
            <a:ext cx="1477963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Детская библиотека Краснофлотского района, филиал №1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 flipV="1">
            <a:off x="4500563" y="2781300"/>
            <a:ext cx="0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V="1">
            <a:off x="5795963" y="2781300"/>
            <a:ext cx="1296987" cy="862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V="1">
            <a:off x="5724525" y="2781300"/>
            <a:ext cx="2376488" cy="935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V="1">
            <a:off x="5795963" y="3716338"/>
            <a:ext cx="1511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5724525" y="3716338"/>
            <a:ext cx="151130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5000625" y="4214813"/>
            <a:ext cx="2379663" cy="942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4929188" y="4286250"/>
            <a:ext cx="1514475" cy="871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4857750" y="4214813"/>
            <a:ext cx="361950" cy="942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4284663" y="4357688"/>
            <a:ext cx="501650" cy="800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 flipH="1">
            <a:off x="3132138" y="4286250"/>
            <a:ext cx="1582737" cy="884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H="1">
            <a:off x="1905000" y="4286250"/>
            <a:ext cx="2667000" cy="895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H="1">
            <a:off x="2428875" y="3714750"/>
            <a:ext cx="1214438" cy="785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 flipH="1" flipV="1">
            <a:off x="2357438" y="3643313"/>
            <a:ext cx="12779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H="1" flipV="1">
            <a:off x="1835150" y="2781300"/>
            <a:ext cx="1879600" cy="862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V="1">
            <a:off x="4427538" y="2781300"/>
            <a:ext cx="1439862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 flipH="1" flipV="1">
            <a:off x="2987675" y="2781300"/>
            <a:ext cx="1512888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743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4"/>
          <p:cNvSpPr>
            <a:spLocks noChangeArrowheads="1"/>
          </p:cNvSpPr>
          <p:nvPr/>
        </p:nvSpPr>
        <p:spPr bwMode="auto">
          <a:xfrm>
            <a:off x="838200" y="914400"/>
            <a:ext cx="6800850" cy="5407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Line 26"/>
          <p:cNvSpPr>
            <a:spLocks noChangeShapeType="1"/>
          </p:cNvSpPr>
          <p:nvPr/>
        </p:nvSpPr>
        <p:spPr bwMode="auto">
          <a:xfrm flipH="1" flipV="1">
            <a:off x="2339975" y="5516563"/>
            <a:ext cx="43180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6" name="Tree"/>
          <p:cNvSpPr>
            <a:spLocks noEditPoints="1" noChangeArrowheads="1"/>
          </p:cNvSpPr>
          <p:nvPr/>
        </p:nvSpPr>
        <p:spPr bwMode="auto">
          <a:xfrm>
            <a:off x="4495800" y="685800"/>
            <a:ext cx="801688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7" name="Text Box 43"/>
          <p:cNvSpPr txBox="1">
            <a:spLocks noChangeArrowheads="1"/>
          </p:cNvSpPr>
          <p:nvPr/>
        </p:nvSpPr>
        <p:spPr bwMode="auto">
          <a:xfrm>
            <a:off x="7239000" y="228600"/>
            <a:ext cx="152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prstClr val="black"/>
                </a:solidFill>
                <a:latin typeface="Arial" charset="0"/>
              </a:rPr>
              <a:t>        </a:t>
            </a: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Клуб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любителей поэзии</a:t>
            </a:r>
          </a:p>
        </p:txBody>
      </p:sp>
      <p:pic>
        <p:nvPicPr>
          <p:cNvPr id="28678" name="Picture 80" descr="802668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429250"/>
            <a:ext cx="1524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2" descr="p7_risunok1muzey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84"/>
          <p:cNvSpPr>
            <a:spLocks noChangeArrowheads="1"/>
          </p:cNvSpPr>
          <p:nvPr/>
        </p:nvSpPr>
        <p:spPr bwMode="auto">
          <a:xfrm>
            <a:off x="7543800" y="22860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Сборник очерков «Судьбы и время»</a:t>
            </a:r>
          </a:p>
        </p:txBody>
      </p:sp>
      <p:sp>
        <p:nvSpPr>
          <p:cNvPr id="28681" name="AutoShape 88"/>
          <p:cNvSpPr>
            <a:spLocks noChangeArrowheads="1"/>
          </p:cNvSpPr>
          <p:nvPr/>
        </p:nvSpPr>
        <p:spPr bwMode="auto">
          <a:xfrm rot="2614442">
            <a:off x="2057400" y="1066800"/>
            <a:ext cx="2236788" cy="1246188"/>
          </a:xfrm>
          <a:prstGeom prst="wave">
            <a:avLst>
              <a:gd name="adj1" fmla="val 13005"/>
              <a:gd name="adj2" fmla="val 0"/>
            </a:avLst>
          </a:prstGeom>
          <a:solidFill>
            <a:srgbClr val="EF0F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82" name="Text Box 89"/>
          <p:cNvSpPr txBox="1">
            <a:spLocks noChangeArrowheads="1"/>
          </p:cNvSpPr>
          <p:nvPr/>
        </p:nvSpPr>
        <p:spPr bwMode="auto">
          <a:xfrm rot="2437735">
            <a:off x="2057400" y="1143000"/>
            <a:ext cx="20843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Arial" charset="0"/>
              </a:rPr>
              <a:t>ВОЕННО-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Arial" charset="0"/>
              </a:rPr>
              <a:t>ПАТРИОТИЧЕСКИЙ КЛУБ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83" name="AutoShape 90"/>
          <p:cNvSpPr>
            <a:spLocks noChangeArrowheads="1"/>
          </p:cNvSpPr>
          <p:nvPr/>
        </p:nvSpPr>
        <p:spPr bwMode="auto">
          <a:xfrm rot="-1401463">
            <a:off x="914400" y="3810000"/>
            <a:ext cx="2374900" cy="1236663"/>
          </a:xfrm>
          <a:prstGeom prst="wave">
            <a:avLst>
              <a:gd name="adj1" fmla="val 13005"/>
              <a:gd name="adj2" fmla="val 0"/>
            </a:avLst>
          </a:prstGeom>
          <a:solidFill>
            <a:srgbClr val="82D8F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prstClr val="black"/>
                </a:solidFill>
                <a:latin typeface="Arial" charset="0"/>
              </a:rPr>
              <a:t>Клуб любителей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prstClr val="black"/>
                </a:solidFill>
                <a:latin typeface="Arial" charset="0"/>
              </a:rPr>
              <a:t>живописи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84" name="AutoShape 92"/>
          <p:cNvSpPr>
            <a:spLocks noChangeArrowheads="1"/>
          </p:cNvSpPr>
          <p:nvPr/>
        </p:nvSpPr>
        <p:spPr bwMode="auto">
          <a:xfrm rot="-2164310">
            <a:off x="1925638" y="4573588"/>
            <a:ext cx="2351087" cy="12414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Arial" charset="0"/>
              </a:rPr>
              <a:t>Союз с людьми с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Arial" charset="0"/>
              </a:rPr>
              <a:t>ограниченными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Arial" charset="0"/>
              </a:rPr>
              <a:t>возможностями</a:t>
            </a:r>
          </a:p>
        </p:txBody>
      </p:sp>
      <p:sp>
        <p:nvSpPr>
          <p:cNvPr id="28685" name="AutoShape 93"/>
          <p:cNvSpPr>
            <a:spLocks noChangeArrowheads="1"/>
          </p:cNvSpPr>
          <p:nvPr/>
        </p:nvSpPr>
        <p:spPr bwMode="auto">
          <a:xfrm>
            <a:off x="5334000" y="3886200"/>
            <a:ext cx="2232025" cy="1084263"/>
          </a:xfrm>
          <a:prstGeom prst="wave">
            <a:avLst>
              <a:gd name="adj1" fmla="val 13005"/>
              <a:gd name="adj2" fmla="val 0"/>
            </a:avLst>
          </a:prstGeom>
          <a:solidFill>
            <a:srgbClr val="C08E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9" name="AutoShape 94"/>
          <p:cNvSpPr>
            <a:spLocks noChangeArrowheads="1"/>
          </p:cNvSpPr>
          <p:nvPr/>
        </p:nvSpPr>
        <p:spPr bwMode="auto">
          <a:xfrm rot="1860156">
            <a:off x="4440238" y="4845050"/>
            <a:ext cx="2232025" cy="12192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smtClean="0">
                <a:solidFill>
                  <a:prstClr val="black"/>
                </a:solidFill>
              </a:rPr>
              <a:t>Служба милосердия</a:t>
            </a:r>
          </a:p>
        </p:txBody>
      </p:sp>
      <p:sp>
        <p:nvSpPr>
          <p:cNvPr id="28687" name="AutoShape 95"/>
          <p:cNvSpPr>
            <a:spLocks noChangeArrowheads="1"/>
          </p:cNvSpPr>
          <p:nvPr/>
        </p:nvSpPr>
        <p:spPr bwMode="auto">
          <a:xfrm rot="-2212429">
            <a:off x="5257800" y="2362200"/>
            <a:ext cx="2232025" cy="1046163"/>
          </a:xfrm>
          <a:prstGeom prst="wave">
            <a:avLst>
              <a:gd name="adj1" fmla="val 13005"/>
              <a:gd name="adj2" fmla="val 0"/>
            </a:avLst>
          </a:prstGeom>
          <a:solidFill>
            <a:srgbClr val="F089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Arial" charset="0"/>
              </a:rPr>
              <a:t>Группа «Поиск»</a:t>
            </a:r>
          </a:p>
        </p:txBody>
      </p:sp>
      <p:sp>
        <p:nvSpPr>
          <p:cNvPr id="28688" name="AutoShape 96"/>
          <p:cNvSpPr>
            <a:spLocks noChangeArrowheads="1"/>
          </p:cNvSpPr>
          <p:nvPr/>
        </p:nvSpPr>
        <p:spPr bwMode="auto">
          <a:xfrm rot="-4250134">
            <a:off x="4094956" y="1239044"/>
            <a:ext cx="2128838" cy="1327150"/>
          </a:xfrm>
          <a:prstGeom prst="wave">
            <a:avLst>
              <a:gd name="adj1" fmla="val 13005"/>
              <a:gd name="adj2" fmla="val 0"/>
            </a:avLst>
          </a:prstGeom>
          <a:solidFill>
            <a:srgbClr val="18C1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Arial" charset="0"/>
              </a:rPr>
              <a:t>   Служба заботы о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Arial" charset="0"/>
              </a:rPr>
              <a:t>природе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Arial" charset="0"/>
              </a:rPr>
              <a:t> родного края</a:t>
            </a:r>
          </a:p>
        </p:txBody>
      </p:sp>
      <p:sp>
        <p:nvSpPr>
          <p:cNvPr id="28689" name="Text Box 97"/>
          <p:cNvSpPr txBox="1">
            <a:spLocks noChangeArrowheads="1"/>
          </p:cNvSpPr>
          <p:nvPr/>
        </p:nvSpPr>
        <p:spPr bwMode="auto">
          <a:xfrm rot="413546">
            <a:off x="5638800" y="4191000"/>
            <a:ext cx="1644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Arial" charset="0"/>
              </a:rPr>
              <a:t>ТВОРЧЕСКИЙ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Arial" charset="0"/>
              </a:rPr>
              <a:t>СОЮЗ</a:t>
            </a: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28690" name="Rectangle 101"/>
          <p:cNvSpPr>
            <a:spLocks noChangeArrowheads="1"/>
          </p:cNvSpPr>
          <p:nvPr/>
        </p:nvSpPr>
        <p:spPr bwMode="auto">
          <a:xfrm>
            <a:off x="533400" y="4953000"/>
            <a:ext cx="18288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prstClr val="black"/>
                </a:solidFill>
                <a:latin typeface="Arial" charset="0"/>
              </a:rPr>
              <a:t>ПРОЕКТЫ: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«Эстетическое воспитание учащихся средствами изобразительного и музыкального искусства»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«Библиотека и музей. Мир культуры»</a:t>
            </a:r>
          </a:p>
        </p:txBody>
      </p:sp>
      <p:sp>
        <p:nvSpPr>
          <p:cNvPr id="28691" name="Tree"/>
          <p:cNvSpPr>
            <a:spLocks noEditPoints="1" noChangeArrowheads="1"/>
          </p:cNvSpPr>
          <p:nvPr/>
        </p:nvSpPr>
        <p:spPr bwMode="auto">
          <a:xfrm>
            <a:off x="6705600" y="1143000"/>
            <a:ext cx="801688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92" name="Tree"/>
          <p:cNvSpPr>
            <a:spLocks noEditPoints="1" noChangeArrowheads="1"/>
          </p:cNvSpPr>
          <p:nvPr/>
        </p:nvSpPr>
        <p:spPr bwMode="auto">
          <a:xfrm>
            <a:off x="6096000" y="1219200"/>
            <a:ext cx="801688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93" name="Tree"/>
          <p:cNvSpPr>
            <a:spLocks noEditPoints="1" noChangeArrowheads="1"/>
          </p:cNvSpPr>
          <p:nvPr/>
        </p:nvSpPr>
        <p:spPr bwMode="auto">
          <a:xfrm>
            <a:off x="5334000" y="2057400"/>
            <a:ext cx="801688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94" name="Tree"/>
          <p:cNvSpPr>
            <a:spLocks noEditPoints="1" noChangeArrowheads="1"/>
          </p:cNvSpPr>
          <p:nvPr/>
        </p:nvSpPr>
        <p:spPr bwMode="auto">
          <a:xfrm>
            <a:off x="5867400" y="762000"/>
            <a:ext cx="801688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95" name="Rectangle 24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96" name="Rectangle 84"/>
          <p:cNvSpPr>
            <a:spLocks noChangeArrowheads="1"/>
          </p:cNvSpPr>
          <p:nvPr/>
        </p:nvSpPr>
        <p:spPr bwMode="auto">
          <a:xfrm>
            <a:off x="7620000" y="3962400"/>
            <a:ext cx="152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prstClr val="black"/>
                </a:solidFill>
                <a:latin typeface="Arial" charset="0"/>
              </a:rPr>
              <a:t>-</a:t>
            </a: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Ансамбль «Улыбка», вокальная студия «Орфей», театральная студия «Тир», хоровая студия «Росинка»</a:t>
            </a:r>
          </a:p>
        </p:txBody>
      </p:sp>
      <p:sp>
        <p:nvSpPr>
          <p:cNvPr id="28697" name="Rectangle 84"/>
          <p:cNvSpPr>
            <a:spLocks noChangeArrowheads="1"/>
          </p:cNvSpPr>
          <p:nvPr/>
        </p:nvSpPr>
        <p:spPr bwMode="auto">
          <a:xfrm>
            <a:off x="3657600" y="9906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Клуб очно – заочных путешествий «Мой край»</a:t>
            </a:r>
          </a:p>
        </p:txBody>
      </p:sp>
      <p:pic>
        <p:nvPicPr>
          <p:cNvPr id="28698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928938"/>
            <a:ext cx="15001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9" name="Text Box 30"/>
          <p:cNvSpPr txBox="1">
            <a:spLocks noChangeArrowheads="1"/>
          </p:cNvSpPr>
          <p:nvPr/>
        </p:nvSpPr>
        <p:spPr bwMode="auto">
          <a:xfrm>
            <a:off x="6172200" y="1752600"/>
            <a:ext cx="1143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«Добрый дом»</a:t>
            </a:r>
          </a:p>
        </p:txBody>
      </p:sp>
      <p:sp>
        <p:nvSpPr>
          <p:cNvPr id="28700" name="AutoShape 90"/>
          <p:cNvSpPr>
            <a:spLocks noChangeArrowheads="1"/>
          </p:cNvSpPr>
          <p:nvPr/>
        </p:nvSpPr>
        <p:spPr bwMode="auto">
          <a:xfrm rot="1322862">
            <a:off x="1066800" y="2133600"/>
            <a:ext cx="2374900" cy="1236663"/>
          </a:xfrm>
          <a:prstGeom prst="wave">
            <a:avLst>
              <a:gd name="adj1" fmla="val 13005"/>
              <a:gd name="adj2" fmla="val 0"/>
            </a:avLst>
          </a:prstGeom>
          <a:solidFill>
            <a:srgbClr val="DFB0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prstClr val="black"/>
                </a:solidFill>
                <a:latin typeface="Arial" charset="0"/>
              </a:rPr>
              <a:t>Литературная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prstClr val="black"/>
                </a:solidFill>
                <a:latin typeface="Arial" charset="0"/>
              </a:rPr>
              <a:t>гостиная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1056" name="Oval 33"/>
          <p:cNvSpPr>
            <a:spLocks noChangeArrowheads="1"/>
          </p:cNvSpPr>
          <p:nvPr/>
        </p:nvSpPr>
        <p:spPr bwMode="auto">
          <a:xfrm>
            <a:off x="2971800" y="2438400"/>
            <a:ext cx="2590800" cy="2209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702" name="WordArt 34"/>
          <p:cNvSpPr>
            <a:spLocks noChangeArrowheads="1" noChangeShapeType="1" noTextEdit="1"/>
          </p:cNvSpPr>
          <p:nvPr/>
        </p:nvSpPr>
        <p:spPr bwMode="auto">
          <a:xfrm>
            <a:off x="3124200" y="2971800"/>
            <a:ext cx="2286000" cy="10668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spc="560"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"Живое краеведение"</a:t>
            </a:r>
          </a:p>
        </p:txBody>
      </p:sp>
      <p:sp>
        <p:nvSpPr>
          <p:cNvPr id="28703" name="Rectangle 83"/>
          <p:cNvSpPr>
            <a:spLocks noChangeArrowheads="1"/>
          </p:cNvSpPr>
          <p:nvPr/>
        </p:nvSpPr>
        <p:spPr bwMode="auto">
          <a:xfrm>
            <a:off x="228600" y="304800"/>
            <a:ext cx="106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Клуб любителей истории родного края и города</a:t>
            </a:r>
            <a:endParaRPr lang="en-US" altLang="ru-RU" sz="1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704" name="Rectangle 83"/>
          <p:cNvSpPr>
            <a:spLocks noChangeArrowheads="1"/>
          </p:cNvSpPr>
          <p:nvPr/>
        </p:nvSpPr>
        <p:spPr bwMode="auto">
          <a:xfrm>
            <a:off x="1219200" y="1295400"/>
            <a:ext cx="137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Проекты: «Проба пера «Моя малая Родина», «Эрудиты планеты»</a:t>
            </a:r>
          </a:p>
        </p:txBody>
      </p:sp>
      <p:sp>
        <p:nvSpPr>
          <p:cNvPr id="28705" name="Rectangle 83"/>
          <p:cNvSpPr>
            <a:spLocks noChangeArrowheads="1"/>
          </p:cNvSpPr>
          <p:nvPr/>
        </p:nvSpPr>
        <p:spPr bwMode="auto">
          <a:xfrm>
            <a:off x="2971800" y="6215063"/>
            <a:ext cx="2286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Arial" charset="0"/>
              </a:rPr>
              <a:t>«Живая книга памяти», «Георгиевская ленточка», «Помоги ветерану»</a:t>
            </a:r>
          </a:p>
        </p:txBody>
      </p:sp>
      <p:pic>
        <p:nvPicPr>
          <p:cNvPr id="28706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816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35" descr="DSC034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8" name="Picture 36" descr="DSC0339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490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965</Words>
  <Application>Microsoft Office PowerPoint</Application>
  <PresentationFormat>Экран (4:3)</PresentationFormat>
  <Paragraphs>145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7_Поток</vt:lpstr>
      <vt:lpstr>8_Поток</vt:lpstr>
      <vt:lpstr>9_Поток</vt:lpstr>
      <vt:lpstr>10_Поток</vt:lpstr>
      <vt:lpstr>           «Формирование гражданской идентичности средствами образовательной экспедиции  (на примере программы «Живое краеведение») </vt:lpstr>
      <vt:lpstr>Распространение опыта </vt:lpstr>
      <vt:lpstr> Актуальность программы </vt:lpstr>
      <vt:lpstr>      Документы </vt:lpstr>
      <vt:lpstr>Задачи:</vt:lpstr>
      <vt:lpstr>Метапредметные:</vt:lpstr>
      <vt:lpstr> Как мы это делаем?  Ресурсы</vt:lpstr>
      <vt:lpstr>СИСТЕМА РАБОТЫ ПО ПАТРИОТИЧЕСКОМУ ВОСПИТАНИЮ И ГРАЖДАНСКОМУ СТАНОВЛЕНИЮ ЛИЧНОСТИ  ФАКУЛЬТАТИВНОГО КУРСА «ЖИВОЕ КРАЕВЕДЕНИЕ»</vt:lpstr>
      <vt:lpstr>Слайд 9</vt:lpstr>
      <vt:lpstr>        Долгосрочные проекты:  </vt:lpstr>
      <vt:lpstr>Как мы это делаем?</vt:lpstr>
      <vt:lpstr>План по подготовке и реализации идеи</vt:lpstr>
      <vt:lpstr>План реализации идеи образовательной экспедиции</vt:lpstr>
      <vt:lpstr>Оформление итогов и результатов экспедиции </vt:lpstr>
      <vt:lpstr>Рефлексия</vt:lpstr>
      <vt:lpstr> Практикум 10 минут 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Григорьева Елена</dc:creator>
  <cp:lastModifiedBy>Пользователь</cp:lastModifiedBy>
  <cp:revision>18</cp:revision>
  <dcterms:created xsi:type="dcterms:W3CDTF">2016-03-15T04:16:38Z</dcterms:created>
  <dcterms:modified xsi:type="dcterms:W3CDTF">2016-03-16T02:14:07Z</dcterms:modified>
</cp:coreProperties>
</file>